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46ef7f97285437e" /><Relationship Type="http://schemas.openxmlformats.org/officeDocument/2006/relationships/extended-properties" Target="/docProps/app.xml" Id="Radb98c37365e4d54" /><Relationship Type="http://schemas.openxmlformats.org/officeDocument/2006/relationships/officeDocument" Target="/ppt/presentation.xml" Id="Rba70d3dc69a6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d6cfed392422a"/>
  </p:sldMasterIdLst>
  <p:notesMasterIdLst>
    <p:notesMasterId xmlns:r="http://schemas.openxmlformats.org/officeDocument/2006/relationships" r:id="R4edbcdcbd19744a8"/>
  </p:notesMasterIdLst>
  <p:sldIdLst>
    <p:sldId xmlns:r="http://schemas.openxmlformats.org/officeDocument/2006/relationships" id="256" r:id="R60d7d9c413de4103"/>
    <p:sldId xmlns:r="http://schemas.openxmlformats.org/officeDocument/2006/relationships" id="257" r:id="Rc2a8ac69929545de"/>
    <p:sldId xmlns:r="http://schemas.openxmlformats.org/officeDocument/2006/relationships" id="258" r:id="R4387eeed6d6f447a"/>
    <p:sldId xmlns:r="http://schemas.openxmlformats.org/officeDocument/2006/relationships" id="259" r:id="R81fc47ddc7e042ba"/>
    <p:sldId xmlns:r="http://schemas.openxmlformats.org/officeDocument/2006/relationships" id="260" r:id="R600d534872d84ac0"/>
    <p:sldId xmlns:r="http://schemas.openxmlformats.org/officeDocument/2006/relationships" id="261" r:id="R22f8ab53098d41f7"/>
    <p:sldId xmlns:r="http://schemas.openxmlformats.org/officeDocument/2006/relationships" id="262" r:id="R287cad79ef9a405a"/>
    <p:sldId xmlns:r="http://schemas.openxmlformats.org/officeDocument/2006/relationships" id="263" r:id="Rf3c070c2597240c2"/>
    <p:sldId xmlns:r="http://schemas.openxmlformats.org/officeDocument/2006/relationships" id="264" r:id="Rf10bf415b274483b"/>
    <p:sldId xmlns:r="http://schemas.openxmlformats.org/officeDocument/2006/relationships" id="265" r:id="R88c3db66be1a4553"/>
    <p:sldId xmlns:r="http://schemas.openxmlformats.org/officeDocument/2006/relationships" id="266" r:id="Rbbb04d6fc28f4c1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149ff48053f4afb" /><Relationship Type="http://schemas.openxmlformats.org/officeDocument/2006/relationships/slideMaster" Target="/ppt/slideMasters/slideMaster1.xml" Id="R686d6cfed392422a" /><Relationship Type="http://schemas.openxmlformats.org/officeDocument/2006/relationships/notesMaster" Target="/ppt/notesMasters/notesMaster1.xml" Id="R4edbcdcbd19744a8" /><Relationship Type="http://schemas.openxmlformats.org/officeDocument/2006/relationships/presProps" Target="/ppt/presProps.xml" Id="Re8d16cd336624517" /><Relationship Type="http://schemas.openxmlformats.org/officeDocument/2006/relationships/tableStyles" Target="/ppt/tableStyles.xml" Id="Rd4bbf34395ba47cb" /><Relationship Type="http://schemas.openxmlformats.org/officeDocument/2006/relationships/slide" Target="/ppt/slides/slide1.xml" Id="R60d7d9c413de4103" /><Relationship Type="http://schemas.openxmlformats.org/officeDocument/2006/relationships/slide" Target="/ppt/slides/slide2.xml" Id="Rc2a8ac69929545de" /><Relationship Type="http://schemas.openxmlformats.org/officeDocument/2006/relationships/slide" Target="/ppt/slides/slide3.xml" Id="R4387eeed6d6f447a" /><Relationship Type="http://schemas.openxmlformats.org/officeDocument/2006/relationships/slide" Target="/ppt/slides/slide4.xml" Id="R81fc47ddc7e042ba" /><Relationship Type="http://schemas.openxmlformats.org/officeDocument/2006/relationships/slide" Target="/ppt/slides/slide5.xml" Id="R600d534872d84ac0" /><Relationship Type="http://schemas.openxmlformats.org/officeDocument/2006/relationships/slide" Target="/ppt/slides/slide6.xml" Id="R22f8ab53098d41f7" /><Relationship Type="http://schemas.openxmlformats.org/officeDocument/2006/relationships/slide" Target="/ppt/slides/slide7.xml" Id="R287cad79ef9a405a" /><Relationship Type="http://schemas.openxmlformats.org/officeDocument/2006/relationships/slide" Target="/ppt/slides/slide8.xml" Id="Rf3c070c2597240c2" /><Relationship Type="http://schemas.openxmlformats.org/officeDocument/2006/relationships/slide" Target="/ppt/slides/slide9.xml" Id="Rf10bf415b274483b" /><Relationship Type="http://schemas.openxmlformats.org/officeDocument/2006/relationships/slide" Target="/ppt/slides/slide10.xml" Id="R88c3db66be1a4553" /><Relationship Type="http://schemas.openxmlformats.org/officeDocument/2006/relationships/slide" Target="/ppt/slides/slide11.xml" Id="Rbbb04d6fc28f4c1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e649b40b07f4c3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689f97d3c5f40cf" /><Relationship Type="http://schemas.openxmlformats.org/officeDocument/2006/relationships/notesMaster" Target="/ppt/notesMasters/notesMaster1.xml" Id="R6a695133064843d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e56685e3b604bcf" /><Relationship Type="http://schemas.openxmlformats.org/officeDocument/2006/relationships/notesMaster" Target="/ppt/notesMasters/notesMaster1.xml" Id="R30523e2f4a3e40e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3b39bd2ffad4623" /><Relationship Type="http://schemas.openxmlformats.org/officeDocument/2006/relationships/notesMaster" Target="/ppt/notesMasters/notesMaster1.xml" Id="R3bb9858ad0da495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dfafbeadd4b4e96" /><Relationship Type="http://schemas.openxmlformats.org/officeDocument/2006/relationships/notesMaster" Target="/ppt/notesMasters/notesMaster1.xml" Id="R718011387747410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1f8bde883af473e" /><Relationship Type="http://schemas.openxmlformats.org/officeDocument/2006/relationships/notesMaster" Target="/ppt/notesMasters/notesMaster1.xml" Id="R17fd32f7cc7a463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9f1009d523d42bc" /><Relationship Type="http://schemas.openxmlformats.org/officeDocument/2006/relationships/notesMaster" Target="/ppt/notesMasters/notesMaster1.xml" Id="R9d055d756862447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2f93a04afce40e5" /><Relationship Type="http://schemas.openxmlformats.org/officeDocument/2006/relationships/notesMaster" Target="/ppt/notesMasters/notesMaster1.xml" Id="R41ec4fdbcf63492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03eabc7fff64e2e" /><Relationship Type="http://schemas.openxmlformats.org/officeDocument/2006/relationships/notesMaster" Target="/ppt/notesMasters/notesMaster1.xml" Id="R48358766b1384aa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b213f940681402d" /><Relationship Type="http://schemas.openxmlformats.org/officeDocument/2006/relationships/notesMaster" Target="/ppt/notesMasters/notesMaster1.xml" Id="Rfcb97b38bfa9480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e291008040449ac" /><Relationship Type="http://schemas.openxmlformats.org/officeDocument/2006/relationships/notesMaster" Target="/ppt/notesMasters/notesMaster1.xml" Id="R195d7ad0c0924be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c94411277784962" /><Relationship Type="http://schemas.openxmlformats.org/officeDocument/2006/relationships/notesMaster" Target="/ppt/notesMasters/notesMaster1.xml" Id="R464f17aaf6ab499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a6ce35778451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76822c0a8074131" /><Relationship Type="http://schemas.openxmlformats.org/officeDocument/2006/relationships/slideLayout" Target="/ppt/slideLayouts/slideLayout1.xml" Id="Rfe1b514a3fc04e4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b514a3fc04e4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305d7536d4667" /><Relationship Type="http://schemas.openxmlformats.org/officeDocument/2006/relationships/image" Target="/ppt/media/image.png" Id="R807b466fac1d4550" /><Relationship Type="http://schemas.openxmlformats.org/officeDocument/2006/relationships/notesSlide" Target="/ppt/notesSlides/notesSlide1.xml" Id="R9421a91cb6fb487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0276b5d244d40" /><Relationship Type="http://schemas.openxmlformats.org/officeDocument/2006/relationships/notesSlide" Target="/ppt/notesSlides/notesSlide10.xml" Id="Rafa3429b266f4e3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4c5b5758241a9" /><Relationship Type="http://schemas.openxmlformats.org/officeDocument/2006/relationships/notesSlide" Target="/ppt/notesSlides/notesSlide11.xml" Id="R247fc275e0b1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becc019eb469a" /><Relationship Type="http://schemas.openxmlformats.org/officeDocument/2006/relationships/notesSlide" Target="/ppt/notesSlides/notesSlide2.xml" Id="R3b4dd82e098b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4c41444184f7c" /><Relationship Type="http://schemas.openxmlformats.org/officeDocument/2006/relationships/notesSlide" Target="/ppt/notesSlides/notesSlide3.xml" Id="R35dfdc27fc7d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065c1c2d54eb2" /><Relationship Type="http://schemas.openxmlformats.org/officeDocument/2006/relationships/image" Target="/ppt/media/image2.png" Id="R958827f54a8546a0" /><Relationship Type="http://schemas.openxmlformats.org/officeDocument/2006/relationships/image" Target="/ppt/media/image3.png" Id="Rc136452494dc40ef" /><Relationship Type="http://schemas.openxmlformats.org/officeDocument/2006/relationships/image" Target="/ppt/media/image4.png" Id="R357c9d0eaca84da7" /><Relationship Type="http://schemas.openxmlformats.org/officeDocument/2006/relationships/image" Target="/ppt/media/image5.png" Id="R905f5a919bc8498a" /><Relationship Type="http://schemas.openxmlformats.org/officeDocument/2006/relationships/image" Target="/ppt/media/image6.png" Id="Rf7190d42a42848ca" /><Relationship Type="http://schemas.openxmlformats.org/officeDocument/2006/relationships/notesSlide" Target="/ppt/notesSlides/notesSlide4.xml" Id="R1173f7687167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01d1b3ffe4e67" /><Relationship Type="http://schemas.openxmlformats.org/officeDocument/2006/relationships/notesSlide" Target="/ppt/notesSlides/notesSlide5.xml" Id="R2b93acc488aa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a5296138471b" /><Relationship Type="http://schemas.openxmlformats.org/officeDocument/2006/relationships/notesSlide" Target="/ppt/notesSlides/notesSlide6.xml" Id="R65ad6da8c2e945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af23c692b44ec" /><Relationship Type="http://schemas.openxmlformats.org/officeDocument/2006/relationships/notesSlide" Target="/ppt/notesSlides/notesSlide7.xml" Id="Rb1530817a4f8453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16e085f914395" /><Relationship Type="http://schemas.openxmlformats.org/officeDocument/2006/relationships/notesSlide" Target="/ppt/notesSlides/notesSlide8.xml" Id="R8a4b8d821e3d4f6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e5886e0fd4bdf" /><Relationship Type="http://schemas.openxmlformats.org/officeDocument/2006/relationships/notesSlide" Target="/ppt/notesSlides/notesSlide9.xml" Id="R4b58550f58d444f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2DE4A37-B8B5-44F4-9B8D-0E8D72127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8645D"/>
                </a:solidFill>
              </a:defRPr>
            </a:pPr>
            <a:r>
              <a:rPr sz="1050" b="1">
                <a:solidFill>
                  <a:srgbClr val="58645D"/>
                </a:solidFill>
              </a:rPr>
              <a:t>NEXTSTEP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E7B6112-603B-49E3-8953-48FB48DA5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90600"/>
            <a:ext cx="61912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125" b="1">
                <a:solidFill>
                  <a:srgbClr val="131A17"/>
                </a:solidFill>
              </a:defRPr>
            </a:pPr>
            <a:r>
              <a:rPr sz="4125" b="1">
                <a:solidFill>
                  <a:srgbClr val="131A17"/>
                </a:solidFill>
              </a:rPr>
              <a:t>Take a photo of a bill or notice. Know what to do next.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7FCFE7-A43B-4FC8-B22A-11CA6286D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95700"/>
            <a:ext cx="5810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8645D"/>
                </a:solidFill>
              </a:defRPr>
            </a:pPr>
            <a:r>
              <a:rPr sz="1650" b="0">
                <a:solidFill>
                  <a:srgbClr val="58645D"/>
                </a:solidFill>
              </a:rPr>
              <a:t>NextStep explains confusing paperwork, finds the amount and deadline, helps set reminders, and keeps proof when it is handled.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C771C7-7EE7-4D35-AF2D-545AD7A2E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6769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6B4A"/>
                </a:solidFill>
              </a:defRPr>
            </a:pPr>
            <a:r>
              <a:rPr sz="1275" b="1">
                <a:solidFill>
                  <a:srgbClr val="1F6B4A"/>
                </a:solidFill>
              </a:rPr>
              <a:t>Investor deck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54BA0D-0EB7-4EA0-B393-80868DC82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76250"/>
            <a:ext cx="3143250" cy="5829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9525">
            <a:solidFill>
              <a:srgbClr val="D7D2C8"/>
            </a:solidFill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7b466fac1d4550"/>
          <a:stretch xmlns:a="http://schemas.openxmlformats.org/drawingml/2006/main"/>
        </p:blipFill>
        <p:spPr>
          <a:xfrm xmlns:a="http://schemas.openxmlformats.org/drawingml/2006/main">
            <a:off x="7578243" y="723900"/>
            <a:ext cx="2464763" cy="5334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3151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7A2AAEF-A1D9-402D-BEA9-51F972CB7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8645D"/>
                </a:solidFill>
              </a:defRPr>
            </a:pPr>
            <a:r>
              <a:rPr sz="1050" b="1">
                <a:solidFill>
                  <a:srgbClr val="58645D"/>
                </a:solidFill>
              </a:rPr>
              <a:t>NEXTSTEP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8ABB65-89DC-4F47-B022-660D44380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8191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31A17"/>
                </a:solidFill>
              </a:defRPr>
            </a:pPr>
            <a:r>
              <a:rPr sz="3225" b="1">
                <a:solidFill>
                  <a:srgbClr val="131A17"/>
                </a:solidFill>
              </a:rPr>
              <a:t>What we build next is measurable.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9C153E-6559-41AE-9110-0F488FD3B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809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8645D"/>
                </a:solidFill>
              </a:defRPr>
            </a:pPr>
            <a:r>
              <a:rPr sz="1575" b="0">
                <a:solidFill>
                  <a:srgbClr val="58645D"/>
                </a:solidFill>
              </a:rPr>
              <a:t>The next phase should prove that users scan documents, take action, and come back for reminders.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3813B7-1A48-482B-AC6C-4268FF7E0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38450"/>
            <a:ext cx="320040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A9B147-A9F6-4F7C-B7A5-DB5EC70CC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028950"/>
            <a:ext cx="278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0-30 days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6C1C68B-3C01-4072-8969-78683B81C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62350"/>
            <a:ext cx="27813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Improve TestFlight onboarding</a:t>
            </a:r>
          </a:p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Open live upload to approved users</a:t>
            </a:r>
          </a:p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Track scan-to-action conversion</a:t>
            </a:r>
          </a:p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Test AI accuracy by document type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D291B9-F3B1-494A-AB7A-FFCE5E8B4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838450"/>
            <a:ext cx="320040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C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4F800E-3B2A-4A26-9332-E12338ACA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028950"/>
            <a:ext cx="278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30-90 days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CAAA06-A05D-4BB5-9684-2F3E79F36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562350"/>
            <a:ext cx="27813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Forward emailed PDFs</a:t>
            </a:r>
          </a:p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Detect recurring bills</a:t>
            </a:r>
          </a:p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Share with family or caregivers</a:t>
            </a:r>
          </a:p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Send reminder summaries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41CC74-1533-4707-94F5-647FEAA14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838450"/>
            <a:ext cx="3200400" cy="2343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0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0C4810-E1A1-4159-BEDD-DDB7A4255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28950"/>
            <a:ext cx="2781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90-180 days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D2CF1F-B6BC-4D59-A54B-0A7E56175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562350"/>
            <a:ext cx="27813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Improve document history</a:t>
            </a:r>
          </a:p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Add human review for risky docs</a:t>
            </a:r>
          </a:p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Find caregiver and benefits partners</a:t>
            </a:r>
          </a:p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Strengthen privacy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7715CD-7040-4974-9B61-C585DC1FF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2D7638-2821-4675-ABE3-09C6FF212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53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NextStep investor deck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F3A958-F2AE-4444-B177-34EB4553F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5532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510951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10B1712-0F28-46E0-9BF7-29C855C38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8645D"/>
                </a:solidFill>
              </a:defRPr>
            </a:pPr>
            <a:r>
              <a:rPr sz="1050" b="1">
                <a:solidFill>
                  <a:srgbClr val="58645D"/>
                </a:solidFill>
              </a:rPr>
              <a:t>NEXTSTEP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8E880A-E489-4809-9AF5-035F7C5CD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90600"/>
            <a:ext cx="80962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131A17"/>
                </a:solidFill>
              </a:defRPr>
            </a:pPr>
            <a:r>
              <a:rPr sz="3525" b="1">
                <a:solidFill>
                  <a:srgbClr val="131A17"/>
                </a:solidFill>
              </a:rPr>
              <a:t>The next question is simple: will users trust this for real bills?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FB4E1F-F3C6-40BA-8D59-B30F52091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76550"/>
            <a:ext cx="3143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3DC618-CBF2-4FFA-A50F-63B06C2F4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06705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Use of funds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CAF8732-8C75-43FD-BD67-B9598CEEC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00450"/>
            <a:ext cx="27241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Pilot launch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AI accuracy tests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Mobile polish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Privacy and security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User interviews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DE461A-3D58-4DE4-9D1C-FAB873FBA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876550"/>
            <a:ext cx="3143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29912C-E7AC-4F68-8148-377094A67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306705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B4A"/>
                </a:solidFill>
              </a:defRPr>
            </a:pPr>
            <a:r>
              <a:rPr sz="1800" b="1">
                <a:solidFill>
                  <a:srgbClr val="1F6B4A"/>
                </a:solidFill>
              </a:rPr>
              <a:t>Metrics to prove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AB91F7-0DD2-4DE2-AF93-4495D090F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3600450"/>
            <a:ext cx="27241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Weekly active users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Scans per user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Reminders created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Documents marked done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Repeat usage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56730A-201F-4AF8-A7C1-BC8D6713C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876550"/>
            <a:ext cx="31432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2143CB-EFAB-4DF6-BA81-A968BA55A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06705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Why now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93B54F-A51D-4160-AD69-5DF5A3FC4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600450"/>
            <a:ext cx="27241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8645D"/>
                </a:solidFill>
              </a:defRPr>
            </a:pPr>
            <a:r>
              <a:rPr sz="1575" b="0">
                <a:solidFill>
                  <a:srgbClr val="58645D"/>
                </a:solidFill>
              </a:rPr>
              <a:t>AI can read the document. The product opportunity is helping people act on it and remember the result.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921335-A1EC-49C8-9A54-5A6D6C293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7340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F6B4A"/>
                </a:solidFill>
              </a:defRPr>
            </a:pPr>
            <a:r>
              <a:rPr sz="2250" b="1">
                <a:solidFill>
                  <a:srgbClr val="1F6B4A"/>
                </a:solidFill>
              </a:rPr>
              <a:t>NextStep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0C36FB-A481-45C9-81D0-F761A4F78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800725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8645D"/>
                </a:solidFill>
              </a:defRPr>
            </a:pPr>
            <a:r>
              <a:rPr sz="1575" b="0">
                <a:solidFill>
                  <a:srgbClr val="58645D"/>
                </a:solidFill>
              </a:rPr>
              <a:t>Bills and notices, made understandable.</a:t>
            </a:r>
          </a:p>
        </p:txBody>
      </p:sp>
    </p:spTree>
    <p:extLst>
      <p:ext uri="{BB962C8B-B14F-4D97-AF65-F5344CB8AC3E}">
        <p14:creationId xmlns:p14="http://schemas.microsoft.com/office/powerpoint/2010/main" val="11382116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0777317-8617-4953-87B4-8E6157D22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8645D"/>
                </a:solidFill>
              </a:defRPr>
            </a:pPr>
            <a:r>
              <a:rPr sz="1050" b="1">
                <a:solidFill>
                  <a:srgbClr val="58645D"/>
                </a:solidFill>
              </a:rPr>
              <a:t>NEXTSTEP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FA77B0-5617-4278-9ECB-960E3F370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8191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31A17"/>
                </a:solidFill>
              </a:defRPr>
            </a:pPr>
            <a:r>
              <a:rPr sz="3225" b="1">
                <a:solidFill>
                  <a:srgbClr val="131A17"/>
                </a:solidFill>
              </a:rPr>
              <a:t>Most people just want four answers.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ED155F-4C3B-4303-A197-018BBF5B1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809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8645D"/>
                </a:solidFill>
              </a:defRPr>
            </a:pPr>
            <a:r>
              <a:rPr sz="1575" b="0">
                <a:solidFill>
                  <a:srgbClr val="58645D"/>
                </a:solidFill>
              </a:rPr>
              <a:t>When a bill or notice arrives, the questions are basic and urgent.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CC976F-AF21-48CF-AFB0-8881F1754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28950"/>
            <a:ext cx="23812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17300B-60BC-4059-8D53-2CD270CCB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2194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What is it?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368CD5-867D-4F22-8859-FB016F32B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52850"/>
            <a:ext cx="1962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A bill, insurance letter, rent notice, school form, debt letter, or government mail?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09F440-C119-4B88-9246-2E0C5909D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028950"/>
            <a:ext cx="23812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F5599A-7599-42F1-9985-24C94CDD0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2194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Do I owe money?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5B5B63F-5B8E-4F1C-9E34-0397F8938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752850"/>
            <a:ext cx="1962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If yes, how much and to whom?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C4B467-3B31-4ABA-90B2-A2B86A9A8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028950"/>
            <a:ext cx="23812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37AE98-2B0E-4D57-A96E-97FC58E66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2194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When is it due?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46CD8C-19FB-4961-A996-BD8779C3B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752850"/>
            <a:ext cx="1962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What date matters, and what happens if I miss it?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68E0C0-367E-4565-AD73-09103F8BE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28950"/>
            <a:ext cx="23812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95D680-69CF-4776-A5D1-93EF41336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219450"/>
            <a:ext cx="1962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What do I do?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00E23B-A7E0-4FBE-80C0-733F0F038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752850"/>
            <a:ext cx="1962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Pay, call, compare, submit, save, or ask someone for help?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DDED22-9399-40C4-B566-96AFD5005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3F552B-D38D-43F1-AA77-4F70DD4AB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53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NextStep investor deck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F27517-C61F-4C5C-91DB-31942CED7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5532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84781420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2AB2A69-01A9-4694-BE0C-ECB944077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8645D"/>
                </a:solidFill>
              </a:defRPr>
            </a:pPr>
            <a:r>
              <a:rPr sz="1050" b="1">
                <a:solidFill>
                  <a:srgbClr val="58645D"/>
                </a:solidFill>
              </a:rPr>
              <a:t>NEXTSTEP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806501-09E2-45EE-A49C-540481329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8191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31A17"/>
                </a:solidFill>
              </a:defRPr>
            </a:pPr>
            <a:r>
              <a:rPr sz="3225" b="1">
                <a:solidFill>
                  <a:srgbClr val="131A17"/>
                </a:solidFill>
              </a:rPr>
              <a:t>NextStep turns one document into a short checklist.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EBBD5D-4C22-4CFD-AF00-2C77BF48A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809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8645D"/>
                </a:solidFill>
              </a:defRPr>
            </a:pPr>
            <a:r>
              <a:rPr sz="1575" b="0">
                <a:solidFill>
                  <a:srgbClr val="58645D"/>
                </a:solidFill>
              </a:rPr>
              <a:t>The app helps the user move from confusion to an action they can finish.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BFC6B4-29B3-45C1-B40D-D812877AE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670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4A"/>
                </a:solidFill>
              </a:defRPr>
            </a:pPr>
            <a:r>
              <a:rPr sz="1200" b="1">
                <a:solidFill>
                  <a:srgbClr val="1F6B4A"/>
                </a:solidFill>
              </a:rPr>
              <a:t>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329A1C-D101-45FF-B26E-44804BA5E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90900"/>
            <a:ext cx="190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4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6739C6-8164-41CF-8D42-D95C691DB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6235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Add document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D16254-ABA9-4083-BD42-7FC8171BF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00500"/>
            <a:ext cx="1905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645D"/>
                </a:solidFill>
              </a:defRPr>
            </a:pPr>
            <a:r>
              <a:rPr sz="1275" b="0">
                <a:solidFill>
                  <a:srgbClr val="58645D"/>
                </a:solidFill>
              </a:rPr>
              <a:t>Take a photo or upload a PDF, screenshot, bill, notice, or form.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AD8BA0-32D6-404C-ABDF-966FB973B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0670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4A"/>
                </a:solidFill>
              </a:defRPr>
            </a:pPr>
            <a:r>
              <a:rPr sz="1200" b="1">
                <a:solidFill>
                  <a:srgbClr val="1F6B4A"/>
                </a:solidFill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0BD23D-C554-4E1F-8FBC-ECC9D1CE6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390900"/>
            <a:ext cx="190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4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74818E-9F8B-4F2F-A415-DC8F23B96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56235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Read facts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71D8A0-D177-485B-B025-867CCF29A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000500"/>
            <a:ext cx="1905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645D"/>
                </a:solidFill>
              </a:defRPr>
            </a:pPr>
            <a:r>
              <a:rPr sz="1275" b="0">
                <a:solidFill>
                  <a:srgbClr val="58645D"/>
                </a:solidFill>
              </a:rPr>
              <a:t>Show sender, amount, due date, and required action.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D7D135-0342-461C-9424-CB9321F79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0670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4A"/>
                </a:solidFill>
              </a:defRPr>
            </a:pPr>
            <a:r>
              <a:rPr sz="1200" b="1">
                <a:solidFill>
                  <a:srgbClr val="1F6B4A"/>
                </a:solidFill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8F9938-15C6-478B-A5B3-4DED0C078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390900"/>
            <a:ext cx="190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4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E93880-AB8D-4586-A111-A6E3F8B77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56235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Ask questions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AD8CC9-8E41-43F9-9DED-208FE7177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4000500"/>
            <a:ext cx="1905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645D"/>
                </a:solidFill>
              </a:defRPr>
            </a:pPr>
            <a:r>
              <a:rPr sz="1275" b="0">
                <a:solidFill>
                  <a:srgbClr val="58645D"/>
                </a:solidFill>
              </a:rPr>
              <a:t>Let the user ask what it means or who to call.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C0A8ED-1C36-47AA-B69A-3CBE15951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670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4A"/>
                </a:solidFill>
              </a:defRPr>
            </a:pPr>
            <a:r>
              <a:rPr sz="1200" b="1">
                <a:solidFill>
                  <a:srgbClr val="1F6B4A"/>
                </a:solidFill>
              </a:rPr>
              <a:t>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6DB967F-EAFF-4DB9-A0F5-E3193F0B3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390900"/>
            <a:ext cx="190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4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EE3864F-4CEB-46CC-8686-F7D56BB05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56235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Set reminder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6FC269F-F08F-4DDA-8551-4879543A7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000500"/>
            <a:ext cx="1905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645D"/>
                </a:solidFill>
              </a:defRPr>
            </a:pPr>
            <a:r>
              <a:rPr sz="1275" b="0">
                <a:solidFill>
                  <a:srgbClr val="58645D"/>
                </a:solidFill>
              </a:rPr>
              <a:t>Create a reminder or calendar event before the deadline.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73B7A50-87BC-4B54-86FD-28C27D901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0670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6B4A"/>
                </a:solidFill>
              </a:defRPr>
            </a:pPr>
            <a:r>
              <a:rPr sz="1200" b="1">
                <a:solidFill>
                  <a:srgbClr val="1F6B4A"/>
                </a:solidFill>
              </a:rPr>
              <a:t>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4F5C078-47FF-415E-AD6C-336D9DF85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390900"/>
            <a:ext cx="190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4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D27B041-6ED0-432C-8237-3EDCF8FEB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56235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Save proof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0795E23-A3E4-477C-8A83-D072849AD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000500"/>
            <a:ext cx="1905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645D"/>
                </a:solidFill>
              </a:defRPr>
            </a:pPr>
            <a:r>
              <a:rPr sz="1275" b="0">
                <a:solidFill>
                  <a:srgbClr val="58645D"/>
                </a:solidFill>
              </a:rPr>
              <a:t>Keep a receipt, confirmation number, note, or photo.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DD52AEA-37DC-487E-9078-7E6D4B42A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F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8402C73-9969-48F1-906B-848945B78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53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NextStep investor deck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56F7D6D-F541-42D8-903B-675CCCE8B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5532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8266166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7274702-95FC-40BE-8015-465A39E96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8645D"/>
                </a:solidFill>
              </a:defRPr>
            </a:pPr>
            <a:r>
              <a:rPr sz="1050" b="1">
                <a:solidFill>
                  <a:srgbClr val="58645D"/>
                </a:solidFill>
              </a:rPr>
              <a:t>NEXTSTEP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ED23E4-BFD6-4E57-B435-48C8F3599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8191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31A17"/>
                </a:solidFill>
              </a:defRPr>
            </a:pPr>
            <a:r>
              <a:rPr sz="3225" b="1">
                <a:solidFill>
                  <a:srgbClr val="131A17"/>
                </a:solidFill>
              </a:rPr>
              <a:t>The current app already shows the core experience.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8E01E0B-5238-49E6-86A4-8E111BE42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809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8645D"/>
                </a:solidFill>
              </a:defRPr>
            </a:pPr>
            <a:r>
              <a:rPr sz="1575" b="0">
                <a:solidFill>
                  <a:srgbClr val="58645D"/>
                </a:solidFill>
              </a:rPr>
              <a:t>These screens are captured from the current Expo build.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8827f54a8546a0"/>
          <a:stretch xmlns:a="http://schemas.openxmlformats.org/drawingml/2006/main"/>
        </p:blipFill>
        <p:spPr>
          <a:xfrm xmlns:a="http://schemas.openxmlformats.org/drawingml/2006/main">
            <a:off x="1071043" y="2647950"/>
            <a:ext cx="1496463" cy="3238500"/>
          </a:xfrm>
          <a:prstGeom xmlns:a="http://schemas.openxmlformats.org/drawingml/2006/main" prst="rect">
            <a:avLst/>
          </a:prstGeom>
        </p:spPr>
      </p:pic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36452494dc40ef"/>
          <a:stretch xmlns:a="http://schemas.openxmlformats.org/drawingml/2006/main"/>
        </p:blipFill>
        <p:spPr>
          <a:xfrm xmlns:a="http://schemas.openxmlformats.org/drawingml/2006/main">
            <a:off x="3395143" y="2647950"/>
            <a:ext cx="1496463" cy="3238500"/>
          </a:xfrm>
          <a:prstGeom xmlns:a="http://schemas.openxmlformats.org/drawingml/2006/main" prst="rect">
            <a:avLst/>
          </a:prstGeom>
        </p:spPr>
      </p:pic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7c9d0eaca84da7"/>
          <a:stretch xmlns:a="http://schemas.openxmlformats.org/drawingml/2006/main"/>
        </p:blipFill>
        <p:spPr>
          <a:xfrm xmlns:a="http://schemas.openxmlformats.org/drawingml/2006/main">
            <a:off x="5719243" y="2647950"/>
            <a:ext cx="1496463" cy="3238500"/>
          </a:xfrm>
          <a:prstGeom xmlns:a="http://schemas.openxmlformats.org/drawingml/2006/main" prst="rect">
            <a:avLst/>
          </a:prstGeom>
        </p:spPr>
      </p:pic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5f5a919bc8498a"/>
          <a:stretch xmlns:a="http://schemas.openxmlformats.org/drawingml/2006/main"/>
        </p:blipFill>
        <p:spPr>
          <a:xfrm xmlns:a="http://schemas.openxmlformats.org/drawingml/2006/main">
            <a:off x="8043343" y="2647950"/>
            <a:ext cx="1496463" cy="3238500"/>
          </a:xfrm>
          <a:prstGeom xmlns:a="http://schemas.openxmlformats.org/drawingml/2006/main" prst="rect">
            <a:avLst/>
          </a:prstGeom>
        </p:spPr>
      </p:pic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190d42a42848ca"/>
          <a:stretch xmlns:a="http://schemas.openxmlformats.org/drawingml/2006/main"/>
        </p:blipFill>
        <p:spPr>
          <a:xfrm xmlns:a="http://schemas.openxmlformats.org/drawingml/2006/main">
            <a:off x="10115550" y="2721219"/>
            <a:ext cx="1428750" cy="3091962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D6F96B-BC75-4356-B89C-92EAF6F15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600075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31A17"/>
                </a:solidFill>
              </a:defRPr>
            </a:pPr>
            <a:r>
              <a:rPr sz="1125" b="1">
                <a:solidFill>
                  <a:srgbClr val="131A17"/>
                </a:solidFill>
              </a:rPr>
              <a:t>Start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A9253E-EE03-4C43-ABEB-654E33B35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600075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31A17"/>
                </a:solidFill>
              </a:defRPr>
            </a:pPr>
            <a:r>
              <a:rPr sz="1125" b="1">
                <a:solidFill>
                  <a:srgbClr val="131A17"/>
                </a:solidFill>
              </a:rPr>
              <a:t>Examples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DE7F0C-08B1-454A-A053-88369E4F1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600075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31A17"/>
                </a:solidFill>
              </a:defRPr>
            </a:pPr>
            <a:r>
              <a:rPr sz="1125" b="1">
                <a:solidFill>
                  <a:srgbClr val="131A17"/>
                </a:solidFill>
              </a:rPr>
              <a:t>Answer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F31544-5D41-44FC-99B3-BCFF4B002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600075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31A17"/>
                </a:solidFill>
              </a:defRPr>
            </a:pPr>
            <a:r>
              <a:rPr sz="1125" b="1">
                <a:solidFill>
                  <a:srgbClr val="131A17"/>
                </a:solidFill>
              </a:rPr>
              <a:t>Track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BA3D29-50E3-4621-822D-F0CAD1B5C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600075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31A17"/>
                </a:solidFill>
              </a:defRPr>
            </a:pPr>
            <a:r>
              <a:rPr sz="1125" b="1">
                <a:solidFill>
                  <a:srgbClr val="131A17"/>
                </a:solidFill>
              </a:rPr>
              <a:t>Done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57AC30-0585-4AF2-805F-7285CDF8F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F4D987-281B-4B99-AFC0-E85E5AD50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53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NextStep investor deck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869BB0-C4E6-49B0-8477-5077CE213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5532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837525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F3370B3-9B44-42B6-9F09-0B5E2B511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8645D"/>
                </a:solidFill>
              </a:defRPr>
            </a:pPr>
            <a:r>
              <a:rPr sz="1050" b="1">
                <a:solidFill>
                  <a:srgbClr val="58645D"/>
                </a:solidFill>
              </a:rPr>
              <a:t>NEXTSTEP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C79A72-9E34-4B68-97BA-AA9EC67BF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8191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31A17"/>
                </a:solidFill>
              </a:defRPr>
            </a:pPr>
            <a:r>
              <a:rPr sz="3225" b="1">
                <a:solidFill>
                  <a:srgbClr val="131A17"/>
                </a:solidFill>
              </a:rPr>
              <a:t>This starts with painful, common paperwork.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DAD3D6-141C-4F6F-B194-1B9CD7F6E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809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8645D"/>
                </a:solidFill>
              </a:defRPr>
            </a:pPr>
            <a:r>
              <a:rPr sz="1575" b="0">
                <a:solidFill>
                  <a:srgbClr val="58645D"/>
                </a:solidFill>
              </a:rPr>
              <a:t>We are not starting with every document. We start where misunderstanding has consequences.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1B80CD-B9AD-4FA3-B47E-2B1DDE034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00350"/>
            <a:ext cx="233362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BE96DB-CD7B-4639-8AF8-7AB618F16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71800"/>
            <a:ext cx="19526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31A17"/>
                </a:solidFill>
              </a:defRPr>
            </a:pPr>
            <a:r>
              <a:rPr sz="2925" b="1">
                <a:solidFill>
                  <a:srgbClr val="131A17"/>
                </a:solidFill>
              </a:rPr>
              <a:t>134.8M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8FF665-355E-47D8-9317-2F94A82AE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43300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645D"/>
                </a:solidFill>
              </a:defRPr>
            </a:pPr>
            <a:r>
              <a:rPr sz="1275" b="0">
                <a:solidFill>
                  <a:srgbClr val="58645D"/>
                </a:solidFill>
              </a:rPr>
              <a:t>U.S. households deal with bills and notices.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E5413F-42AA-4F8D-847E-2E0515DED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03860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77777"/>
                </a:solidFill>
              </a:defRPr>
            </a:pPr>
            <a:r>
              <a:rPr sz="825" b="0">
                <a:solidFill>
                  <a:srgbClr val="777777"/>
                </a:solidFill>
              </a:rPr>
              <a:t>FRED / Census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44B9DF-9ABF-41AD-93EA-BB022DE08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800350"/>
            <a:ext cx="233362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D03535-0854-442A-9DD0-72B24FA57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971800"/>
            <a:ext cx="19526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31A17"/>
                </a:solidFill>
              </a:defRPr>
            </a:pPr>
            <a:r>
              <a:rPr sz="2925" b="1">
                <a:solidFill>
                  <a:srgbClr val="131A17"/>
                </a:solidFill>
              </a:rPr>
              <a:t>91%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5A815E-8FE8-4E17-9299-E81AFECA8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543300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645D"/>
                </a:solidFill>
              </a:defRPr>
            </a:pPr>
            <a:r>
              <a:rPr sz="1275" b="0">
                <a:solidFill>
                  <a:srgbClr val="58645D"/>
                </a:solidFill>
              </a:rPr>
              <a:t>U.S. adult smartphone ownership.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F4E65B-6F56-4BE5-96B5-FEF1C2480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03860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77777"/>
                </a:solidFill>
              </a:defRPr>
            </a:pPr>
            <a:r>
              <a:rPr sz="825" b="0">
                <a:solidFill>
                  <a:srgbClr val="777777"/>
                </a:solidFill>
              </a:rPr>
              <a:t>Pew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A8B998-46EA-4FE0-A950-C09859151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800350"/>
            <a:ext cx="233362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8CAEB8-25A9-4D5A-9C38-12B54A879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971800"/>
            <a:ext cx="19526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31A17"/>
                </a:solidFill>
              </a:defRPr>
            </a:pPr>
            <a:r>
              <a:rPr sz="2925" b="1">
                <a:solidFill>
                  <a:srgbClr val="131A17"/>
                </a:solidFill>
              </a:rPr>
              <a:t>41%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0C5F05-33FE-4B32-90A0-6B07283FC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543300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645D"/>
                </a:solidFill>
              </a:defRPr>
            </a:pPr>
            <a:r>
              <a:rPr sz="1275" b="0">
                <a:solidFill>
                  <a:srgbClr val="58645D"/>
                </a:solidFill>
              </a:rPr>
              <a:t>U.S. adults reported health care debt in 2022.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50709B-3958-4452-AEE5-7506F7460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03860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77777"/>
                </a:solidFill>
              </a:defRPr>
            </a:pPr>
            <a:r>
              <a:rPr sz="825" b="0">
                <a:solidFill>
                  <a:srgbClr val="777777"/>
                </a:solidFill>
              </a:rPr>
              <a:t>KFF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81214B-CB6D-4FCF-8261-5B39C3154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800350"/>
            <a:ext cx="233362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C58AE71-E0DE-4399-BA12-373F3A1B6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971800"/>
            <a:ext cx="19526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31A17"/>
                </a:solidFill>
              </a:defRPr>
            </a:pPr>
            <a:r>
              <a:rPr sz="2925" b="1">
                <a:solidFill>
                  <a:srgbClr val="131A17"/>
                </a:solidFill>
              </a:rPr>
              <a:t>63M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8A2379-C520-4A2F-8A06-8D342C802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543300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8645D"/>
                </a:solidFill>
              </a:defRPr>
            </a:pPr>
            <a:r>
              <a:rPr sz="1275" b="0">
                <a:solidFill>
                  <a:srgbClr val="58645D"/>
                </a:solidFill>
              </a:rPr>
              <a:t>Family caregivers often manage paperwork for someone else.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49F7D1-31BE-43BD-8BB3-DFB483DC1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03860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777777"/>
                </a:solidFill>
              </a:defRPr>
            </a:pPr>
            <a:r>
              <a:rPr sz="825" b="0">
                <a:solidFill>
                  <a:srgbClr val="777777"/>
                </a:solidFill>
              </a:rPr>
              <a:t>AARP / NAC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7C83CA-BC7B-4842-8FB4-339525CF5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29200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6B4A"/>
                </a:solidFill>
              </a:defRPr>
            </a:pPr>
            <a:r>
              <a:rPr sz="1425" b="1">
                <a:solidFill>
                  <a:srgbClr val="1F6B4A"/>
                </a:solidFill>
              </a:rPr>
              <a:t>First categories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467D97-91DA-4D18-8A5A-DA6DD54D9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010150"/>
            <a:ext cx="8096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31A17"/>
                </a:solidFill>
              </a:defRPr>
            </a:pPr>
            <a:r>
              <a:rPr sz="1650" b="0">
                <a:solidFill>
                  <a:srgbClr val="131A17"/>
                </a:solidFill>
              </a:rPr>
              <a:t>Medical bills, utility bills, rent notices, insurance letters, debt notices, school forms, and government mail.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3E6824A-1DC1-484A-934A-8E059EF12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D59DC99-A00E-46AD-93FC-F6CAC6268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53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NextStep investor deck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974EBB1-C5BB-4DB1-B788-EBAB26A7E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5532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71358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A1DFA1E-F732-48F0-AA12-DD7A81D3B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8645D"/>
                </a:solidFill>
              </a:defRPr>
            </a:pPr>
            <a:r>
              <a:rPr sz="1050" b="1">
                <a:solidFill>
                  <a:srgbClr val="58645D"/>
                </a:solidFill>
              </a:rPr>
              <a:t>NEXTSTEP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401C63-2C5E-489F-BFAA-CFC651640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8191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31A17"/>
                </a:solidFill>
              </a:defRPr>
            </a:pPr>
            <a:r>
              <a:rPr sz="3225" b="1">
                <a:solidFill>
                  <a:srgbClr val="131A17"/>
                </a:solidFill>
              </a:rPr>
              <a:t>The app does six concrete things.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067A1F-38CA-4823-A7B0-EE6D8DC78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809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8645D"/>
                </a:solidFill>
              </a:defRPr>
            </a:pPr>
            <a:r>
              <a:rPr sz="1575" b="0">
                <a:solidFill>
                  <a:srgbClr val="58645D"/>
                </a:solidFill>
              </a:rPr>
              <a:t>Each feature maps to a question users already have.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2FBF0C-40AE-4133-BA24-2359B1618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32385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78A817-A899-4472-8BBC-9505FD655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71800"/>
            <a:ext cx="281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Reads the document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BF2A4F-F2BA-417A-B5F7-A7C860647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0520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Finds sender, amount, deadline, and required action.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A9D0A8-0ED1-49A3-B339-BE8DDA4BF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81300"/>
            <a:ext cx="32385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1209E9-693C-4A7E-8314-050C86ADB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971800"/>
            <a:ext cx="281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Answers questions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8D6932-73B8-4148-B130-6B23664AD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50520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Helps with questions like, Do I need to pay this?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6E9B31-DE7B-4A62-925F-D03849F27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781300"/>
            <a:ext cx="32385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309C41-2FBC-4240-8709-AE627536D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971800"/>
            <a:ext cx="281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Shows uncertainty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2E5E8C-876D-4334-88FA-C4F332965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50520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Asks the user to check fields the AI is unsure about.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F71A94-DC20-4580-99A8-396E8A381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32385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A4C0D2-4170-47F1-AA8F-700FF550E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629150"/>
            <a:ext cx="281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Sets reminders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AA1818-AF04-4AEC-9D7E-7A1D5DD93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6255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Turns due dates into reminders or calendar events.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A78AFE-E021-4728-AD7A-893431E38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438650"/>
            <a:ext cx="32385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C14116-B285-459F-BA32-EBA3A8F56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629150"/>
            <a:ext cx="281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Shares with helpers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484F654-8ADF-4399-A67E-41C8A99F3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516255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Connects a document to a parent, partner, roommate, or caregiver.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BF89877-3F4C-4443-8187-6C52807A4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38650"/>
            <a:ext cx="32385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C9D677-405E-4E2C-9BCA-E4F7D5B23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629150"/>
            <a:ext cx="2819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Keeps proof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78DD484-C601-4EF8-B240-4D8F0D87F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516255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Stores receipts, confirmation numbers, notes, and photos.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6B36232-18D7-43CD-A49B-09E8AA924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6805BF4-2582-4BA6-901A-F6EEE1447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53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NextStep investor deck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6B657C0-C6AD-4DCD-8AF2-835C43A69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5532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7056911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9F9AA38-527C-428C-91A6-F5A7ADF74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8645D"/>
                </a:solidFill>
              </a:defRPr>
            </a:pPr>
            <a:r>
              <a:rPr sz="1050" b="1">
                <a:solidFill>
                  <a:srgbClr val="58645D"/>
                </a:solidFill>
              </a:rPr>
              <a:t>NEXTSTEP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B203FD-1070-49A2-A840-6B7B87095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8191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31A17"/>
                </a:solidFill>
              </a:defRPr>
            </a:pPr>
            <a:r>
              <a:rPr sz="3225" b="1">
                <a:solidFill>
                  <a:srgbClr val="131A17"/>
                </a:solidFill>
              </a:rPr>
              <a:t>The product gets more useful after the first scan.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69FAA3-C2BC-4F5C-8EFB-A46B178C2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809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8645D"/>
                </a:solidFill>
              </a:defRPr>
            </a:pPr>
            <a:r>
              <a:rPr sz="1575" b="0">
                <a:solidFill>
                  <a:srgbClr val="58645D"/>
                </a:solidFill>
              </a:rPr>
              <a:t>The first use answers one document. Repeated use creates a history the user can rely 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F4ACD5-A0DF-426B-9EAA-7B5B23A84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14650"/>
            <a:ext cx="28575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173B4C-BECC-4FC1-B700-814172B90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05150"/>
            <a:ext cx="2438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First scan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ED48C1-98C9-4699-9BC3-276D12DDE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638550"/>
            <a:ext cx="24384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Understand this bill or notice right now.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27194D-3AFC-415D-956C-6CB7BEAA9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571750"/>
            <a:ext cx="2857500" cy="2476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C633D6-D16A-46A4-A73F-D978AB411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762250"/>
            <a:ext cx="2438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B4A"/>
                </a:solidFill>
              </a:defRPr>
            </a:pPr>
            <a:r>
              <a:rPr sz="1800" b="1">
                <a:solidFill>
                  <a:srgbClr val="1F6B4A"/>
                </a:solidFill>
              </a:rPr>
              <a:t>Repeated use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4FBF28-BDB5-4FE8-A742-59A0D6445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3295650"/>
            <a:ext cx="24384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8645D"/>
                </a:solidFill>
              </a:defRPr>
            </a:pPr>
            <a:r>
              <a:rPr sz="1425" b="0">
                <a:solidFill>
                  <a:srgbClr val="58645D"/>
                </a:solidFill>
              </a:rPr>
              <a:t>See repeated senders, due dates, reminders, proof, and documents that still need action.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2643572-EE75-4C34-87F3-03E55ECE8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14650"/>
            <a:ext cx="28575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29C255-63B3-4658-B9BC-E3F34B744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105150"/>
            <a:ext cx="2438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Long-term value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C170C8-439A-4189-AA13-586FCE364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638550"/>
            <a:ext cx="24384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8645D"/>
                </a:solidFill>
              </a:defRPr>
            </a:pPr>
            <a:r>
              <a:rPr sz="1350" b="0">
                <a:solidFill>
                  <a:srgbClr val="58645D"/>
                </a:solidFill>
              </a:rPr>
              <a:t>Know what was paid, submitted, ignored, delegated, or still unfinished.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336A40-DA1A-4B12-AD2A-7BE350144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790950"/>
            <a:ext cx="933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4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3D83F1-6359-4A3C-BF8D-48D6D3F43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790950"/>
            <a:ext cx="933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F6B4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134619-C74D-4891-9B8D-05053D3C4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8837B6A-9280-4318-8618-A50A5763F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53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NextStep investor deck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294DA5-7005-4B51-A188-CBF01A8CA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5532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483237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93EB8C1-F1E8-4904-A60E-13D4997BA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8645D"/>
                </a:solidFill>
              </a:defRPr>
            </a:pPr>
            <a:r>
              <a:rPr sz="1050" b="1">
                <a:solidFill>
                  <a:srgbClr val="58645D"/>
                </a:solidFill>
              </a:rPr>
              <a:t>NEXTSTEP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3FB00F-4388-41A6-BD8F-F80C5F18B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8191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31A17"/>
                </a:solidFill>
              </a:defRPr>
            </a:pPr>
            <a:r>
              <a:rPr sz="3225" b="1">
                <a:solidFill>
                  <a:srgbClr val="131A17"/>
                </a:solidFill>
              </a:rPr>
              <a:t>The stack is simple and mobile-first.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5C3EC99-06B1-49ED-8156-C3422B99D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809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8645D"/>
                </a:solidFill>
              </a:defRPr>
            </a:pPr>
            <a:r>
              <a:rPr sz="1575" b="0">
                <a:solidFill>
                  <a:srgbClr val="58645D"/>
                </a:solidFill>
              </a:rPr>
              <a:t>Expo handles the app. Supabase stores user data. Edge Functions process documents and reminders.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8D5CC9F-74F5-46F3-A9CC-FA9D43D51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81300"/>
            <a:ext cx="31432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AB2BD1-6418-4C35-AD96-E3E9E7D71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7180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Mobile app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DBD125-99F1-4558-815A-C4D153488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05200"/>
            <a:ext cx="272415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Expo SDK 54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React Native 0.81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React 19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Expo Router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TypeScript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2E010A-F606-4DFA-B4D5-C8FB7347B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781300"/>
            <a:ext cx="31432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1A5A90-7439-4475-AC00-F9F3FE818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97180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Backend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51D7C6-A2E0-40EB-9662-83EA87483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3505200"/>
            <a:ext cx="272415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Supabase Auth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Postgres with RLS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Supabase Storage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Edge Functions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Pilot access controls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DF85CB-C02F-4EFA-9EFA-8926EF26A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781300"/>
            <a:ext cx="314325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495527-A080-432B-B722-07EF005F5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297180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AI + reminders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70381F-5590-43A8-806C-0D1368751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505200"/>
            <a:ext cx="272415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process-document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ask-document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AI output checks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Expo notifications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Calendar integration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4FC9FA-4995-4D5E-88DE-E6D6FF2E7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FFC073-F683-4456-BDCC-9E7A1B24B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53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NextStep investor deck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61997D-E14B-4819-8385-C6CE5C212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5532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96937582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628389C-256A-44D8-BC71-A96D6A794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8645D"/>
                </a:solidFill>
              </a:defRPr>
            </a:pPr>
            <a:r>
              <a:rPr sz="1050" b="1">
                <a:solidFill>
                  <a:srgbClr val="58645D"/>
                </a:solidFill>
              </a:rPr>
              <a:t>NEXTSTEP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53CA827-2448-44C1-BA7E-F947F5B4A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81050"/>
            <a:ext cx="8191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31A17"/>
                </a:solidFill>
              </a:defRPr>
            </a:pPr>
            <a:r>
              <a:rPr sz="3225" b="1">
                <a:solidFill>
                  <a:srgbClr val="131A17"/>
                </a:solidFill>
              </a:rPr>
              <a:t>The business can start with a subscription.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41387A-B3A5-4ACA-B66D-EF662A5AF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8096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8645D"/>
                </a:solidFill>
              </a:defRPr>
            </a:pPr>
            <a:r>
              <a:rPr sz="1575" b="0">
                <a:solidFill>
                  <a:srgbClr val="58645D"/>
                </a:solidFill>
              </a:rPr>
              <a:t>The paid value is not unlimited scans. It is not missing something important.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87DF79-28FF-481A-A24E-BB2A9E9C2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33700"/>
            <a:ext cx="2476500" cy="1847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29DB56-B07B-4390-AD7B-CEA0BBB81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24200"/>
            <a:ext cx="2057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Free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A75EB0-3C05-4C0B-8E25-E664E1510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57600"/>
            <a:ext cx="20574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Limited scans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Basic summaries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Manual reminders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9B6C8B-27D6-4C77-8EB8-0BB3DD04D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933700"/>
            <a:ext cx="2476500" cy="1847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0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43AF39-ED7C-418A-8B1F-46C1B4228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124200"/>
            <a:ext cx="2057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F6B4A"/>
                </a:solidFill>
              </a:defRPr>
            </a:pPr>
            <a:r>
              <a:rPr sz="1800" b="1">
                <a:solidFill>
                  <a:srgbClr val="1F6B4A"/>
                </a:solidFill>
              </a:rPr>
              <a:t>Plus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203894-C26F-44D4-AE31-D326293C4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657600"/>
            <a:ext cx="20574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More document history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AI Q&amp;A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Push reminders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Recurring bills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Proof storage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90111C-8201-4A2E-8FF0-2E19E4F1F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933700"/>
            <a:ext cx="2476500" cy="1847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D883CC-3E1D-4568-B49B-76D97FBF1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124200"/>
            <a:ext cx="2057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Family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94C067-C76F-4232-84BD-BC307A9A4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657600"/>
            <a:ext cx="20574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Shared helpers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Household list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Delegated tasks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E321E4-211A-403A-8E81-EC40CA315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933700"/>
            <a:ext cx="2476500" cy="1847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1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BB4F17-0CA0-456C-A252-71F53C24A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124200"/>
            <a:ext cx="2057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31A17"/>
                </a:solidFill>
              </a:defRPr>
            </a:pPr>
            <a:r>
              <a:rPr sz="1800" b="1">
                <a:solidFill>
                  <a:srgbClr val="131A17"/>
                </a:solidFill>
              </a:rPr>
              <a:t>Partners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0F06EE-B0A2-4714-955E-DA624FE0C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657600"/>
            <a:ext cx="20574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Caregiver orgs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Benefits teams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Clinics</a:t>
            </a:r>
          </a:p>
          <a:p xmlns:a="http://schemas.openxmlformats.org/drawingml/2006/main">
            <a:pPr algn="l">
              <a:defRPr sz="1500" b="0">
                <a:solidFill>
                  <a:srgbClr val="58645D"/>
                </a:solidFill>
              </a:defRPr>
            </a:pPr>
            <a:r>
              <a:rPr sz="1500" b="0">
                <a:solidFill>
                  <a:srgbClr val="58645D"/>
                </a:solidFill>
              </a:rPr>
              <a:t>Nonprofits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96D42C-8F8C-4348-98CB-42A589066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391150"/>
            <a:ext cx="876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31A17"/>
                </a:solidFill>
              </a:defRPr>
            </a:pPr>
            <a:r>
              <a:rPr sz="1875" b="1">
                <a:solidFill>
                  <a:srgbClr val="131A17"/>
                </a:solidFill>
              </a:rPr>
              <a:t>Paid reason: avoid missed deadlines and keep proof when something is handled.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EDE677-2F18-49A3-AF34-F2AF84BC1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389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ED9C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9959477-9F0E-4AC7-AA8A-E6A9F2ED0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5320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NextStep investor deck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9953288-EF5D-44B8-A36B-859BD62F7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55320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8645D"/>
                </a:solidFill>
              </a:defRPr>
            </a:pPr>
            <a:r>
              <a:rPr sz="900" b="0">
                <a:solidFill>
                  <a:srgbClr val="58645D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04808453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2026-07-03T19:43:24.9180000Z</dcterms:created>
  <dcterms:modified xsi:type="dcterms:W3CDTF">2026-07-03T19:43:24.9180000Z</dcterms:modified>
</coreProperties>
</file>